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9" r:id="rId2"/>
    <p:sldId id="285" r:id="rId3"/>
    <p:sldId id="275" r:id="rId4"/>
    <p:sldId id="265" r:id="rId5"/>
    <p:sldId id="280" r:id="rId6"/>
    <p:sldId id="287" r:id="rId7"/>
    <p:sldId id="286" r:id="rId8"/>
    <p:sldId id="272" r:id="rId9"/>
    <p:sldId id="260" r:id="rId10"/>
    <p:sldId id="270" r:id="rId11"/>
    <p:sldId id="261" r:id="rId12"/>
    <p:sldId id="267" r:id="rId13"/>
    <p:sldId id="277" r:id="rId14"/>
    <p:sldId id="263" r:id="rId15"/>
    <p:sldId id="278" r:id="rId16"/>
    <p:sldId id="282" r:id="rId1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24" autoAdjust="0"/>
    <p:restoredTop sz="94572"/>
  </p:normalViewPr>
  <p:slideViewPr>
    <p:cSldViewPr>
      <p:cViewPr varScale="1">
        <p:scale>
          <a:sx n="107" d="100"/>
          <a:sy n="107" d="100"/>
        </p:scale>
        <p:origin x="992" y="16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2/11/25</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C0AB2A8C-AC2A-9243-A82A-830D60F6F178}" type="datetimeFigureOut">
              <a:rPr lang="en-US" smtClean="0"/>
              <a:t>2/11/25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4C7DBB5-A005-8A4C-ADF2-46712E2A2ECD}" type="slidenum">
              <a:rPr lang="en-US" smtClean="0"/>
              <a:t>‹#›</a:t>
            </a:fld>
            <a:endParaRPr lang="en-US"/>
          </a:p>
        </p:txBody>
      </p:sp>
    </p:spTree>
    <p:extLst>
      <p:ext uri="{BB962C8B-B14F-4D97-AF65-F5344CB8AC3E}">
        <p14:creationId xmlns:p14="http://schemas.microsoft.com/office/powerpoint/2010/main" val="150555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1A507-1474-FD4E-B354-E0ABF27947B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67013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dt" sz="half" idx="2"/>
          </p:nvPr>
        </p:nvSpPr>
        <p:spPr>
          <a:xfrm>
            <a:off x="0" y="6689725"/>
            <a:ext cx="2133600" cy="168275"/>
          </a:xfrm>
        </p:spPr>
        <p:txBody>
          <a:bodyPr/>
          <a:lstStyle>
            <a:lvl1pPr>
              <a:defRPr b="0"/>
            </a:lvl1pPr>
          </a:lstStyle>
          <a:p>
            <a:endParaRPr lang="en-US"/>
          </a:p>
        </p:txBody>
      </p:sp>
      <p:sp>
        <p:nvSpPr>
          <p:cNvPr id="11269" name="Rectangle 5"/>
          <p:cNvSpPr>
            <a:spLocks noGrp="1" noChangeArrowheads="1"/>
          </p:cNvSpPr>
          <p:nvPr>
            <p:ph type="ftr" sz="quarter" idx="3"/>
          </p:nvPr>
        </p:nvSpPr>
        <p:spPr/>
        <p:txBody>
          <a:bodyPr/>
          <a:lstStyle>
            <a:lvl1pPr>
              <a:defRPr b="0"/>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vl1pPr>
          </a:lstStyle>
          <a:p>
            <a:fld id="{7089279A-8571-4C2A-A394-81C1BEE4C5A6}"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81781"/>
            <a:ext cx="9144000" cy="2554545"/>
          </a:xfrm>
          <a:prstGeom prst="rect">
            <a:avLst/>
          </a:prstGeom>
        </p:spPr>
        <p:txBody>
          <a:bodyPr wrap="square">
            <a:spAutoFit/>
          </a:bodyPr>
          <a:lstStyle/>
          <a:p>
            <a:pPr algn="ctr"/>
            <a:r>
              <a:rPr lang="en-US" sz="3600" b="1" kern="1200" dirty="0">
                <a:solidFill>
                  <a:schemeClr val="tx1"/>
                </a:solidFill>
                <a:effectLst/>
                <a:latin typeface="Tahoma" charset="0"/>
                <a:ea typeface="+mn-ea"/>
                <a:cs typeface="+mn-cs"/>
              </a:rPr>
              <a:t>Chapter</a:t>
            </a:r>
            <a:r>
              <a:rPr lang="en-US" sz="3600" b="1" kern="1200" baseline="0" dirty="0">
                <a:solidFill>
                  <a:schemeClr val="tx1"/>
                </a:solidFill>
                <a:effectLst/>
                <a:latin typeface="Tahoma" charset="0"/>
                <a:ea typeface="+mn-ea"/>
                <a:cs typeface="+mn-cs"/>
              </a:rPr>
              <a:t> 1</a:t>
            </a:r>
          </a:p>
          <a:p>
            <a:pPr algn="ctr"/>
            <a:r>
              <a:rPr lang="en-US" sz="3600" b="1" kern="1200" dirty="0">
                <a:solidFill>
                  <a:schemeClr val="tx1"/>
                </a:solidFill>
                <a:effectLst/>
                <a:latin typeface="Tahoma" charset="0"/>
                <a:ea typeface="+mn-ea"/>
                <a:cs typeface="+mn-cs"/>
              </a:rPr>
              <a:t>Introduction to customer service</a:t>
            </a:r>
            <a:endParaRPr lang="en-US" sz="3600" b="1" dirty="0"/>
          </a:p>
          <a:p>
            <a:pPr algn="ctr"/>
            <a:endParaRPr lang="en-US" sz="4400" b="1" kern="1200" baseline="0" dirty="0">
              <a:solidFill>
                <a:schemeClr val="tx1"/>
              </a:solidFill>
              <a:effectLst/>
              <a:latin typeface="Tahoma" charset="0"/>
              <a:ea typeface="+mn-ea"/>
              <a:cs typeface="+mn-cs"/>
            </a:endParaRPr>
          </a:p>
          <a:p>
            <a:pPr algn="ctr"/>
            <a:endParaRPr lang="en-US" sz="4400" b="1" dirty="0"/>
          </a:p>
        </p:txBody>
      </p:sp>
      <p:pic>
        <p:nvPicPr>
          <p:cNvPr id="9" name="Picture 8" descr="A robot holding a tray&#10;&#10;Description automatically generated">
            <a:extLst>
              <a:ext uri="{FF2B5EF4-FFF2-40B4-BE49-F238E27FC236}">
                <a16:creationId xmlns:a16="http://schemas.microsoft.com/office/drawing/2014/main" id="{CA82140B-9DA6-E787-3C6B-129FED2B8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07366"/>
            <a:ext cx="4849678" cy="5402759"/>
          </a:xfrm>
          <a:prstGeom prst="rect">
            <a:avLst/>
          </a:prstGeom>
        </p:spPr>
      </p:pic>
    </p:spTree>
    <p:extLst>
      <p:ext uri="{BB962C8B-B14F-4D97-AF65-F5344CB8AC3E}">
        <p14:creationId xmlns:p14="http://schemas.microsoft.com/office/powerpoint/2010/main" val="16848443"/>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6858000" cy="609600"/>
          </a:xfrm>
        </p:spPr>
        <p:txBody>
          <a:bodyPr/>
          <a:lstStyle/>
          <a:p>
            <a:r>
              <a:rPr lang="en-US" dirty="0"/>
              <a:t>The services marketing triangle</a:t>
            </a:r>
          </a:p>
        </p:txBody>
      </p:sp>
      <p:pic>
        <p:nvPicPr>
          <p:cNvPr id="655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5899" y="1600200"/>
            <a:ext cx="8191901"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49743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74" y="228600"/>
            <a:ext cx="8382000" cy="609600"/>
          </a:xfrm>
        </p:spPr>
        <p:txBody>
          <a:bodyPr/>
          <a:lstStyle/>
          <a:p>
            <a:pPr algn="ctr"/>
            <a:r>
              <a:rPr lang="en-US" dirty="0"/>
              <a:t>Expanded Marketing Mix for Services</a:t>
            </a:r>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90600"/>
            <a:ext cx="7645246" cy="617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40026"/>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83DF-B179-5B7C-403A-CC753AFDE413}"/>
              </a:ext>
            </a:extLst>
          </p:cNvPr>
          <p:cNvSpPr>
            <a:spLocks noGrp="1"/>
          </p:cNvSpPr>
          <p:nvPr>
            <p:ph type="title"/>
          </p:nvPr>
        </p:nvSpPr>
        <p:spPr>
          <a:xfrm>
            <a:off x="762000" y="0"/>
            <a:ext cx="6858000" cy="1600200"/>
          </a:xfrm>
        </p:spPr>
        <p:txBody>
          <a:bodyPr/>
          <a:lstStyle/>
          <a:p>
            <a:r>
              <a:rPr lang="en-US" dirty="0"/>
              <a:t>Additional 3 ‘P’s of Services Marketing</a:t>
            </a:r>
            <a:br>
              <a:rPr lang="en-US" dirty="0"/>
            </a:br>
            <a:endParaRPr lang="en-US" dirty="0"/>
          </a:p>
        </p:txBody>
      </p:sp>
      <p:graphicFrame>
        <p:nvGraphicFramePr>
          <p:cNvPr id="3" name="Table 2">
            <a:extLst>
              <a:ext uri="{FF2B5EF4-FFF2-40B4-BE49-F238E27FC236}">
                <a16:creationId xmlns:a16="http://schemas.microsoft.com/office/drawing/2014/main" id="{FB6CC2F8-484D-2EE0-99DA-3DE145BAB8BC}"/>
              </a:ext>
            </a:extLst>
          </p:cNvPr>
          <p:cNvGraphicFramePr>
            <a:graphicFrameLocks noGrp="1"/>
          </p:cNvGraphicFramePr>
          <p:nvPr/>
        </p:nvGraphicFramePr>
        <p:xfrm>
          <a:off x="746761" y="1832610"/>
          <a:ext cx="7086600" cy="3894297"/>
        </p:xfrm>
        <a:graphic>
          <a:graphicData uri="http://schemas.openxmlformats.org/drawingml/2006/table">
            <a:tbl>
              <a:tblPr>
                <a:tableStyleId>{5C22544A-7EE6-4342-B048-85BDC9FD1C3A}</a:tableStyleId>
              </a:tblPr>
              <a:tblGrid>
                <a:gridCol w="2171014">
                  <a:extLst>
                    <a:ext uri="{9D8B030D-6E8A-4147-A177-3AD203B41FA5}">
                      <a16:colId xmlns:a16="http://schemas.microsoft.com/office/drawing/2014/main" val="1460113862"/>
                    </a:ext>
                  </a:extLst>
                </a:gridCol>
                <a:gridCol w="2351858">
                  <a:extLst>
                    <a:ext uri="{9D8B030D-6E8A-4147-A177-3AD203B41FA5}">
                      <a16:colId xmlns:a16="http://schemas.microsoft.com/office/drawing/2014/main" val="3234921181"/>
                    </a:ext>
                  </a:extLst>
                </a:gridCol>
                <a:gridCol w="2563728">
                  <a:extLst>
                    <a:ext uri="{9D8B030D-6E8A-4147-A177-3AD203B41FA5}">
                      <a16:colId xmlns:a16="http://schemas.microsoft.com/office/drawing/2014/main" val="1238393298"/>
                    </a:ext>
                  </a:extLst>
                </a:gridCol>
              </a:tblGrid>
              <a:tr h="354027">
                <a:tc gridSpan="3">
                  <a:txBody>
                    <a:bodyPr/>
                    <a:lstStyle/>
                    <a:p>
                      <a:pPr>
                        <a:lnSpc>
                          <a:spcPct val="107000"/>
                        </a:lnSpc>
                        <a:spcAft>
                          <a:spcPts val="80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8212553"/>
                  </a:ext>
                </a:extLst>
              </a:tr>
              <a:tr h="354027">
                <a:tc>
                  <a:txBody>
                    <a:bodyPr/>
                    <a:lstStyle/>
                    <a:p>
                      <a:pPr>
                        <a:lnSpc>
                          <a:spcPct val="107000"/>
                        </a:lnSpc>
                        <a:spcAft>
                          <a:spcPts val="800"/>
                        </a:spcAft>
                      </a:pPr>
                      <a:r>
                        <a:rPr lang="en-GB" sz="800" kern="100">
                          <a:effectLst/>
                        </a:rPr>
                        <a:t>People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Physical evidence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Process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1058052070"/>
                  </a:ext>
                </a:extLst>
              </a:tr>
              <a:tr h="354027">
                <a:tc>
                  <a:txBody>
                    <a:bodyPr/>
                    <a:lstStyle/>
                    <a:p>
                      <a:pPr>
                        <a:lnSpc>
                          <a:spcPct val="107000"/>
                        </a:lnSpc>
                        <a:spcAft>
                          <a:spcPts val="800"/>
                        </a:spcAft>
                      </a:pPr>
                      <a:r>
                        <a:rPr lang="en-GB" sz="800" kern="100">
                          <a:effectLst/>
                        </a:rPr>
                        <a:t>1) Employees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1) Facility design</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1) Flow of activities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2597350082"/>
                  </a:ext>
                </a:extLst>
              </a:tr>
              <a:tr h="354027">
                <a:tc>
                  <a:txBody>
                    <a:bodyPr/>
                    <a:lstStyle/>
                    <a:p>
                      <a:pPr>
                        <a:lnSpc>
                          <a:spcPct val="107000"/>
                        </a:lnSpc>
                        <a:spcAft>
                          <a:spcPts val="800"/>
                        </a:spcAft>
                      </a:pPr>
                      <a:r>
                        <a:rPr lang="en-GB" sz="800" kern="100">
                          <a:effectLst/>
                        </a:rPr>
                        <a:t>	- Recruiting</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2) Equipment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	- Standardized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1090593814"/>
                  </a:ext>
                </a:extLst>
              </a:tr>
              <a:tr h="354027">
                <a:tc>
                  <a:txBody>
                    <a:bodyPr/>
                    <a:lstStyle/>
                    <a:p>
                      <a:pPr>
                        <a:lnSpc>
                          <a:spcPct val="107000"/>
                        </a:lnSpc>
                        <a:spcAft>
                          <a:spcPts val="800"/>
                        </a:spcAft>
                      </a:pPr>
                      <a:r>
                        <a:rPr lang="en-GB" sz="800" kern="100">
                          <a:effectLst/>
                        </a:rPr>
                        <a:t>	- Training</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3) Signage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	- Customized</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3796867011"/>
                  </a:ext>
                </a:extLst>
              </a:tr>
              <a:tr h="354027">
                <a:tc>
                  <a:txBody>
                    <a:bodyPr/>
                    <a:lstStyle/>
                    <a:p>
                      <a:pPr>
                        <a:lnSpc>
                          <a:spcPct val="107000"/>
                        </a:lnSpc>
                        <a:spcAft>
                          <a:spcPts val="800"/>
                        </a:spcAft>
                      </a:pPr>
                      <a:r>
                        <a:rPr lang="en-GB" sz="800" kern="100">
                          <a:effectLst/>
                        </a:rPr>
                        <a:t>	- Motivation</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4) Employee dress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2) Number of steps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4045835152"/>
                  </a:ext>
                </a:extLst>
              </a:tr>
              <a:tr h="354027">
                <a:tc>
                  <a:txBody>
                    <a:bodyPr/>
                    <a:lstStyle/>
                    <a:p>
                      <a:pPr>
                        <a:lnSpc>
                          <a:spcPct val="107000"/>
                        </a:lnSpc>
                        <a:spcAft>
                          <a:spcPts val="800"/>
                        </a:spcAft>
                      </a:pPr>
                      <a:r>
                        <a:rPr lang="en-GB" sz="800" kern="100" dirty="0">
                          <a:effectLst/>
                        </a:rPr>
                        <a:t>	- Rewards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5) Other tangibles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	- Simple</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3073228878"/>
                  </a:ext>
                </a:extLst>
              </a:tr>
              <a:tr h="354027">
                <a:tc>
                  <a:txBody>
                    <a:bodyPr/>
                    <a:lstStyle/>
                    <a:p>
                      <a:pPr>
                        <a:lnSpc>
                          <a:spcPct val="107000"/>
                        </a:lnSpc>
                        <a:spcAft>
                          <a:spcPts val="800"/>
                        </a:spcAft>
                      </a:pPr>
                      <a:r>
                        <a:rPr lang="en-GB" sz="800" kern="100">
                          <a:effectLst/>
                        </a:rPr>
                        <a:t>	- Teamwork</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6) Reports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	- Complex</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3791757443"/>
                  </a:ext>
                </a:extLst>
              </a:tr>
              <a:tr h="354027">
                <a:tc>
                  <a:txBody>
                    <a:bodyPr/>
                    <a:lstStyle/>
                    <a:p>
                      <a:pPr>
                        <a:lnSpc>
                          <a:spcPct val="107000"/>
                        </a:lnSpc>
                        <a:spcAft>
                          <a:spcPts val="800"/>
                        </a:spcAft>
                      </a:pPr>
                      <a:r>
                        <a:rPr lang="en-GB" sz="800" kern="100">
                          <a:effectLst/>
                        </a:rPr>
                        <a:t>2) Customers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7) Business cards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3) Customer involvement</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2397842692"/>
                  </a:ext>
                </a:extLst>
              </a:tr>
              <a:tr h="354027">
                <a:tc>
                  <a:txBody>
                    <a:bodyPr/>
                    <a:lstStyle/>
                    <a:p>
                      <a:pPr>
                        <a:lnSpc>
                          <a:spcPct val="107000"/>
                        </a:lnSpc>
                        <a:spcAft>
                          <a:spcPts val="800"/>
                        </a:spcAft>
                      </a:pPr>
                      <a:r>
                        <a:rPr lang="en-GB" sz="800" kern="100">
                          <a:effectLst/>
                        </a:rPr>
                        <a:t>	- Education</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8) Statements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 </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514506507"/>
                  </a:ext>
                </a:extLst>
              </a:tr>
              <a:tr h="354027">
                <a:tc>
                  <a:txBody>
                    <a:bodyPr/>
                    <a:lstStyle/>
                    <a:p>
                      <a:pPr>
                        <a:lnSpc>
                          <a:spcPct val="107000"/>
                        </a:lnSpc>
                        <a:spcAft>
                          <a:spcPts val="800"/>
                        </a:spcAft>
                      </a:pPr>
                      <a:r>
                        <a:rPr lang="en-GB" sz="800" kern="100">
                          <a:effectLst/>
                        </a:rPr>
                        <a:t>	- Training</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a:effectLst/>
                        </a:rPr>
                        <a:t>9) Guarantees</a:t>
                      </a:r>
                      <a:endParaRPr lang="en-GB"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tc>
                  <a:txBody>
                    <a:bodyPr/>
                    <a:lstStyle/>
                    <a:p>
                      <a:pPr>
                        <a:lnSpc>
                          <a:spcPct val="107000"/>
                        </a:lnSpc>
                        <a:spcAft>
                          <a:spcPts val="800"/>
                        </a:spcAft>
                      </a:pPr>
                      <a:r>
                        <a:rPr lang="en-GB" sz="800" kern="100" dirty="0">
                          <a:effectLst/>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146" marR="27146" marT="27146" marB="27146"/>
                </a:tc>
                <a:extLst>
                  <a:ext uri="{0D108BD9-81ED-4DB2-BD59-A6C34878D82A}">
                    <a16:rowId xmlns:a16="http://schemas.microsoft.com/office/drawing/2014/main" val="2097165975"/>
                  </a:ext>
                </a:extLst>
              </a:tr>
            </a:tbl>
          </a:graphicData>
        </a:graphic>
      </p:graphicFrame>
    </p:spTree>
    <p:extLst>
      <p:ext uri="{BB962C8B-B14F-4D97-AF65-F5344CB8AC3E}">
        <p14:creationId xmlns:p14="http://schemas.microsoft.com/office/powerpoint/2010/main" val="2150762518"/>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09600"/>
          </a:xfrm>
        </p:spPr>
        <p:txBody>
          <a:bodyPr/>
          <a:lstStyle/>
          <a:p>
            <a:pPr algn="ctr"/>
            <a:r>
              <a:rPr lang="en-US" dirty="0"/>
              <a:t>Customer service in tourism and hospitality</a:t>
            </a:r>
          </a:p>
        </p:txBody>
      </p:sp>
      <p:sp>
        <p:nvSpPr>
          <p:cNvPr id="4" name="Rectangle 3"/>
          <p:cNvSpPr/>
          <p:nvPr/>
        </p:nvSpPr>
        <p:spPr>
          <a:xfrm>
            <a:off x="990600" y="1330166"/>
            <a:ext cx="7924800" cy="7417415"/>
          </a:xfrm>
          <a:prstGeom prst="rect">
            <a:avLst/>
          </a:prstGeom>
        </p:spPr>
        <p:txBody>
          <a:bodyPr wrap="square">
            <a:spAutoFit/>
          </a:bodyPr>
          <a:lstStyle/>
          <a:p>
            <a:r>
              <a:rPr lang="en-US" i="1" dirty="0"/>
              <a:t>….activities of persons travelling to and staying in places outside their usual environment for not more than one consecutive year for leisure, business and other purposes not related to the exercise of an activity remunerated from within the place visited (UNWTO)</a:t>
            </a:r>
          </a:p>
          <a:p>
            <a:endParaRPr lang="en-US" i="1" dirty="0"/>
          </a:p>
          <a:p>
            <a:pPr marL="285750" indent="-285750">
              <a:spcBef>
                <a:spcPts val="600"/>
              </a:spcBef>
              <a:spcAft>
                <a:spcPts val="600"/>
              </a:spcAft>
              <a:buFont typeface="Courier New" pitchFamily="49" charset="0"/>
              <a:buChar char="o"/>
            </a:pPr>
            <a:r>
              <a:rPr lang="en-US" sz="2000" dirty="0">
                <a:latin typeface="+mn-lt"/>
              </a:rPr>
              <a:t>Demand for a wide range of travel and hospitality products</a:t>
            </a:r>
          </a:p>
          <a:p>
            <a:pPr marL="285750" indent="-285750">
              <a:spcBef>
                <a:spcPts val="600"/>
              </a:spcBef>
              <a:spcAft>
                <a:spcPts val="600"/>
              </a:spcAft>
              <a:buFont typeface="Courier New" pitchFamily="49" charset="0"/>
              <a:buChar char="o"/>
            </a:pPr>
            <a:r>
              <a:rPr lang="en-US" sz="2000" dirty="0">
                <a:latin typeface="+mn-lt"/>
              </a:rPr>
              <a:t>Total market now serviced by the world’s largest industry </a:t>
            </a:r>
          </a:p>
          <a:p>
            <a:pPr marL="1200150" lvl="2" indent="-285750">
              <a:spcBef>
                <a:spcPts val="600"/>
              </a:spcBef>
              <a:spcAft>
                <a:spcPts val="600"/>
              </a:spcAft>
              <a:buFont typeface="Arial" pitchFamily="34" charset="0"/>
              <a:buChar char="•"/>
            </a:pPr>
            <a:r>
              <a:rPr lang="en-US" sz="2000" dirty="0">
                <a:latin typeface="+mn-lt"/>
              </a:rPr>
              <a:t>International tourism arrivals:  50 million in 1950 to 1.4 billion in 2024.</a:t>
            </a:r>
          </a:p>
          <a:p>
            <a:pPr marL="1200150" lvl="2" indent="-285750">
              <a:spcBef>
                <a:spcPts val="600"/>
              </a:spcBef>
              <a:spcAft>
                <a:spcPts val="600"/>
              </a:spcAft>
              <a:buFont typeface="Arial" pitchFamily="34" charset="0"/>
              <a:buChar char="•"/>
            </a:pPr>
            <a:r>
              <a:rPr lang="en-GB" sz="2000" dirty="0">
                <a:latin typeface="+mn-lt"/>
              </a:rPr>
              <a:t>W</a:t>
            </a:r>
            <a:r>
              <a:rPr lang="en-GB" sz="2000" dirty="0">
                <a:effectLst/>
                <a:latin typeface="+mn-lt"/>
              </a:rPr>
              <a:t>orldwide hospitality sector attained a valuation of $4,673 billion in the year 2023, constituting about 4.5% of the global Gross Domestic Product</a:t>
            </a:r>
          </a:p>
          <a:p>
            <a:pPr marL="1200150" lvl="2" indent="-285750">
              <a:spcBef>
                <a:spcPts val="600"/>
              </a:spcBef>
              <a:spcAft>
                <a:spcPts val="600"/>
              </a:spcAft>
              <a:buFont typeface="Arial" pitchFamily="34" charset="0"/>
              <a:buChar char="•"/>
            </a:pPr>
            <a:r>
              <a:rPr lang="en-GB" sz="2000" dirty="0">
                <a:effectLst/>
                <a:latin typeface="+mn-lt"/>
              </a:rPr>
              <a:t>Tourism and hospitality are deeply intertwined. </a:t>
            </a:r>
          </a:p>
          <a:p>
            <a:pPr marL="1200150" lvl="2" indent="-285750">
              <a:spcBef>
                <a:spcPts val="600"/>
              </a:spcBef>
              <a:spcAft>
                <a:spcPts val="600"/>
              </a:spcAft>
              <a:buFont typeface="Arial" pitchFamily="34" charset="0"/>
              <a:buChar char="•"/>
            </a:pPr>
            <a:r>
              <a:rPr lang="en-GB" sz="2000" dirty="0">
                <a:latin typeface="+mn-lt"/>
              </a:rPr>
              <a:t>S</a:t>
            </a:r>
            <a:r>
              <a:rPr lang="en-GB" sz="2000" dirty="0">
                <a:effectLst/>
                <a:latin typeface="+mn-lt"/>
              </a:rPr>
              <a:t>atisfaction levels for some tourism and hospitality players are lagging behind other sectors </a:t>
            </a:r>
            <a:endParaRPr lang="en-GB" sz="2000" dirty="0">
              <a:latin typeface="+mn-lt"/>
            </a:endParaRPr>
          </a:p>
          <a:p>
            <a:pPr marL="1200150" lvl="2" indent="-285750">
              <a:spcBef>
                <a:spcPts val="600"/>
              </a:spcBef>
              <a:spcAft>
                <a:spcPts val="600"/>
              </a:spcAft>
              <a:buFont typeface="Arial" pitchFamily="34" charset="0"/>
              <a:buChar char="•"/>
            </a:pPr>
            <a:endParaRPr lang="en-GB" sz="2000" dirty="0">
              <a:latin typeface="+mn-lt"/>
            </a:endParaRPr>
          </a:p>
          <a:p>
            <a:pPr lvl="2">
              <a:spcBef>
                <a:spcPts val="600"/>
              </a:spcBef>
              <a:spcAft>
                <a:spcPts val="600"/>
              </a:spcAft>
            </a:pPr>
            <a:endParaRPr lang="en-US" sz="2000" dirty="0">
              <a:latin typeface="+mn-lt"/>
            </a:endParaRPr>
          </a:p>
          <a:p>
            <a:r>
              <a:rPr lang="en-US" sz="2000" dirty="0">
                <a:latin typeface="+mn-lt"/>
              </a:rPr>
              <a:t> </a:t>
            </a:r>
          </a:p>
          <a:p>
            <a:pPr marL="742950" lvl="1" indent="-285750">
              <a:spcBef>
                <a:spcPts val="600"/>
              </a:spcBef>
              <a:buFont typeface="Courier New" pitchFamily="49" charset="0"/>
              <a:buChar char="o"/>
            </a:pPr>
            <a:endParaRPr lang="en-US" sz="2000" dirty="0"/>
          </a:p>
          <a:p>
            <a:pPr marL="285750" indent="-285750">
              <a:spcBef>
                <a:spcPts val="600"/>
              </a:spcBef>
              <a:buFont typeface="Courier New" pitchFamily="49" charset="0"/>
              <a:buChar char="o"/>
            </a:pPr>
            <a:endParaRPr lang="en-US" sz="2000" dirty="0"/>
          </a:p>
        </p:txBody>
      </p:sp>
    </p:spTree>
    <p:extLst>
      <p:ext uri="{BB962C8B-B14F-4D97-AF65-F5344CB8AC3E}">
        <p14:creationId xmlns:p14="http://schemas.microsoft.com/office/powerpoint/2010/main" val="4222736640"/>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245" y="304800"/>
            <a:ext cx="8305800" cy="609600"/>
          </a:xfrm>
        </p:spPr>
        <p:txBody>
          <a:bodyPr/>
          <a:lstStyle/>
          <a:p>
            <a:pPr algn="ctr"/>
            <a:r>
              <a:rPr lang="en-US" dirty="0"/>
              <a:t>Customer service superstars </a:t>
            </a:r>
          </a:p>
        </p:txBody>
      </p:sp>
      <p:pic>
        <p:nvPicPr>
          <p:cNvPr id="706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877" y="1112786"/>
            <a:ext cx="8393113"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83799"/>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6858000" cy="152400"/>
          </a:xfrm>
        </p:spPr>
        <p:txBody>
          <a:bodyPr/>
          <a:lstStyle/>
          <a:p>
            <a:r>
              <a:rPr lang="en-GB" sz="2400" dirty="0">
                <a:effectLst/>
              </a:rPr>
              <a:t>Common characteristics of organizations that consistently achieve high levels of customer satisfaction </a:t>
            </a:r>
            <a:endParaRPr lang="en-GB" sz="2400" dirty="0"/>
          </a:p>
        </p:txBody>
      </p:sp>
      <p:sp>
        <p:nvSpPr>
          <p:cNvPr id="4" name="Rectangle 3"/>
          <p:cNvSpPr/>
          <p:nvPr/>
        </p:nvSpPr>
        <p:spPr>
          <a:xfrm>
            <a:off x="1447800" y="1330166"/>
            <a:ext cx="7467600" cy="2631490"/>
          </a:xfrm>
          <a:prstGeom prst="rect">
            <a:avLst/>
          </a:prstGeom>
        </p:spPr>
        <p:txBody>
          <a:bodyPr wrap="square">
            <a:spAutoFit/>
          </a:bodyPr>
          <a:lstStyle/>
          <a:p>
            <a:pPr marL="285750" indent="-285750">
              <a:spcBef>
                <a:spcPts val="600"/>
              </a:spcBef>
              <a:spcAft>
                <a:spcPts val="600"/>
              </a:spcAft>
              <a:buFont typeface="Courier New" pitchFamily="49" charset="0"/>
              <a:buChar char="o"/>
            </a:pPr>
            <a:endParaRPr lang="en-US" dirty="0"/>
          </a:p>
          <a:p>
            <a:pPr lvl="1">
              <a:spcBef>
                <a:spcPts val="600"/>
              </a:spcBef>
              <a:spcAft>
                <a:spcPts val="600"/>
              </a:spcAft>
            </a:pPr>
            <a:r>
              <a:rPr lang="en-US" dirty="0"/>
              <a:t> </a:t>
            </a:r>
          </a:p>
          <a:p>
            <a:r>
              <a:rPr lang="en-US" dirty="0"/>
              <a:t> </a:t>
            </a:r>
          </a:p>
          <a:p>
            <a:pPr marL="742950" lvl="1" indent="-285750">
              <a:spcBef>
                <a:spcPts val="600"/>
              </a:spcBef>
              <a:spcAft>
                <a:spcPts val="600"/>
              </a:spcAft>
              <a:buFont typeface="Courier New" pitchFamily="49" charset="0"/>
              <a:buChar char="o"/>
            </a:pPr>
            <a:endParaRPr lang="en-US" dirty="0"/>
          </a:p>
          <a:p>
            <a:r>
              <a:rPr lang="en-US" dirty="0"/>
              <a:t> </a:t>
            </a:r>
          </a:p>
          <a:p>
            <a:pPr marL="742950" lvl="1" indent="-285750">
              <a:spcBef>
                <a:spcPts val="600"/>
              </a:spcBef>
              <a:buFont typeface="Courier New" pitchFamily="49" charset="0"/>
              <a:buChar char="o"/>
            </a:pPr>
            <a:endParaRPr lang="en-US" sz="2000" dirty="0"/>
          </a:p>
          <a:p>
            <a:pPr marL="285750" indent="-285750">
              <a:spcBef>
                <a:spcPts val="600"/>
              </a:spcBef>
              <a:buFont typeface="Courier New" pitchFamily="49" charset="0"/>
              <a:buChar char="o"/>
            </a:pPr>
            <a:endParaRPr lang="en-US" sz="2000" dirty="0"/>
          </a:p>
        </p:txBody>
      </p:sp>
      <p:pic>
        <p:nvPicPr>
          <p:cNvPr id="3" name="Picture 2">
            <a:extLst>
              <a:ext uri="{FF2B5EF4-FFF2-40B4-BE49-F238E27FC236}">
                <a16:creationId xmlns:a16="http://schemas.microsoft.com/office/drawing/2014/main" id="{49BF7ECE-FED1-4687-AAAB-6605712B8256}"/>
              </a:ext>
            </a:extLst>
          </p:cNvPr>
          <p:cNvPicPr>
            <a:picLocks noChangeAspect="1"/>
          </p:cNvPicPr>
          <p:nvPr/>
        </p:nvPicPr>
        <p:blipFill>
          <a:blip r:embed="rId2"/>
          <a:stretch>
            <a:fillRect/>
          </a:stretch>
        </p:blipFill>
        <p:spPr>
          <a:xfrm>
            <a:off x="1021666" y="1143000"/>
            <a:ext cx="7100668" cy="5715000"/>
          </a:xfrm>
          <a:prstGeom prst="rect">
            <a:avLst/>
          </a:prstGeom>
        </p:spPr>
      </p:pic>
    </p:spTree>
    <p:extLst>
      <p:ext uri="{BB962C8B-B14F-4D97-AF65-F5344CB8AC3E}">
        <p14:creationId xmlns:p14="http://schemas.microsoft.com/office/powerpoint/2010/main" val="3825817109"/>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7912"/>
            <a:ext cx="5181600" cy="6417141"/>
          </a:xfrm>
          <a:prstGeom prst="rect">
            <a:avLst/>
          </a:prstGeom>
        </p:spPr>
        <p:txBody>
          <a:bodyPr wrap="square">
            <a:spAutoFit/>
          </a:bodyPr>
          <a:lstStyle/>
          <a:p>
            <a:pPr marL="285750" indent="-285750">
              <a:buFont typeface="Courier New" pitchFamily="49" charset="0"/>
              <a:buChar char="o"/>
            </a:pPr>
            <a:endParaRPr lang="en-US" dirty="0"/>
          </a:p>
          <a:p>
            <a:pPr algn="ctr"/>
            <a:r>
              <a:rPr lang="en-US" i="1" dirty="0"/>
              <a:t>‘There’s no second chance for a first impression’ </a:t>
            </a:r>
          </a:p>
          <a:p>
            <a:pPr algn="ctr"/>
            <a:endParaRPr lang="en-US" i="1" dirty="0"/>
          </a:p>
          <a:p>
            <a:pPr marL="285750" indent="-285750">
              <a:spcBef>
                <a:spcPts val="600"/>
              </a:spcBef>
              <a:spcAft>
                <a:spcPts val="600"/>
              </a:spcAft>
              <a:buFont typeface="Courier New" pitchFamily="49" charset="0"/>
              <a:buChar char="o"/>
            </a:pPr>
            <a:r>
              <a:rPr lang="en-US" dirty="0">
                <a:latin typeface="+mn-lt"/>
              </a:rPr>
              <a:t>Five-star hotels, beach, restaurants, shopping malls, golf course</a:t>
            </a:r>
          </a:p>
          <a:p>
            <a:pPr marL="285750" indent="-285750">
              <a:spcBef>
                <a:spcPts val="600"/>
              </a:spcBef>
              <a:spcAft>
                <a:spcPts val="600"/>
              </a:spcAft>
              <a:buFont typeface="Courier New" pitchFamily="49" charset="0"/>
              <a:buChar char="o"/>
            </a:pPr>
            <a:r>
              <a:rPr lang="en-US" dirty="0">
                <a:latin typeface="+mn-lt"/>
              </a:rPr>
              <a:t>African-themed: Jungle foliage, calls, scents </a:t>
            </a:r>
          </a:p>
          <a:p>
            <a:pPr marL="285750" indent="-285750">
              <a:spcBef>
                <a:spcPts val="600"/>
              </a:spcBef>
              <a:spcAft>
                <a:spcPts val="600"/>
              </a:spcAft>
              <a:buFont typeface="Courier New" pitchFamily="49" charset="0"/>
              <a:buChar char="o"/>
            </a:pPr>
            <a:r>
              <a:rPr lang="en-US" dirty="0">
                <a:latin typeface="+mn-lt"/>
              </a:rPr>
              <a:t>40 % repeat customers</a:t>
            </a:r>
          </a:p>
          <a:p>
            <a:pPr marL="285750" indent="-285750">
              <a:spcBef>
                <a:spcPts val="600"/>
              </a:spcBef>
              <a:spcAft>
                <a:spcPts val="600"/>
              </a:spcAft>
              <a:buFont typeface="Courier New" pitchFamily="49" charset="0"/>
              <a:buChar char="o"/>
            </a:pPr>
            <a:r>
              <a:rPr lang="en-US" dirty="0">
                <a:latin typeface="+mn-lt"/>
              </a:rPr>
              <a:t>Attention to detail</a:t>
            </a:r>
          </a:p>
          <a:p>
            <a:pPr marL="742950" lvl="1" indent="-285750">
              <a:spcBef>
                <a:spcPts val="600"/>
              </a:spcBef>
              <a:spcAft>
                <a:spcPts val="600"/>
              </a:spcAft>
              <a:buFont typeface="Arial" pitchFamily="34" charset="0"/>
              <a:buChar char="•"/>
            </a:pPr>
            <a:r>
              <a:rPr lang="en-US" dirty="0">
                <a:latin typeface="+mn-lt"/>
              </a:rPr>
              <a:t>Cocktails at check-in</a:t>
            </a:r>
          </a:p>
          <a:p>
            <a:pPr marL="742950" lvl="1" indent="-285750">
              <a:spcBef>
                <a:spcPts val="600"/>
              </a:spcBef>
              <a:spcAft>
                <a:spcPts val="600"/>
              </a:spcAft>
              <a:buFont typeface="Arial" pitchFamily="34" charset="0"/>
              <a:buChar char="•"/>
            </a:pPr>
            <a:r>
              <a:rPr lang="en-US" dirty="0">
                <a:latin typeface="+mn-lt"/>
              </a:rPr>
              <a:t>Televisions on guest’s language channel </a:t>
            </a:r>
          </a:p>
          <a:p>
            <a:pPr marL="742950" lvl="1" indent="-285750">
              <a:spcBef>
                <a:spcPts val="600"/>
              </a:spcBef>
              <a:spcAft>
                <a:spcPts val="600"/>
              </a:spcAft>
              <a:buFont typeface="Arial" pitchFamily="34" charset="0"/>
              <a:buChar char="•"/>
            </a:pPr>
            <a:r>
              <a:rPr lang="en-US" dirty="0">
                <a:latin typeface="+mn-lt"/>
              </a:rPr>
              <a:t>Staff track personal preferences</a:t>
            </a:r>
          </a:p>
          <a:p>
            <a:pPr marL="742950" lvl="1" indent="-285750">
              <a:spcBef>
                <a:spcPts val="600"/>
              </a:spcBef>
              <a:spcAft>
                <a:spcPts val="600"/>
              </a:spcAft>
              <a:buFont typeface="Arial" pitchFamily="34" charset="0"/>
              <a:buChar char="•"/>
            </a:pPr>
            <a:r>
              <a:rPr lang="en-US" dirty="0">
                <a:latin typeface="+mn-lt"/>
              </a:rPr>
              <a:t>Complementary drinks and fruit</a:t>
            </a:r>
          </a:p>
          <a:p>
            <a:pPr marL="285750" lvl="1" indent="-285750">
              <a:spcBef>
                <a:spcPts val="600"/>
              </a:spcBef>
              <a:spcAft>
                <a:spcPts val="600"/>
              </a:spcAft>
              <a:buFont typeface="Courier New" pitchFamily="49" charset="0"/>
              <a:buChar char="o"/>
            </a:pPr>
            <a:r>
              <a:rPr lang="en-US" dirty="0">
                <a:latin typeface="+mn-lt"/>
              </a:rPr>
              <a:t>Investments in staff training</a:t>
            </a:r>
          </a:p>
          <a:p>
            <a:pPr marL="285750" lvl="1" indent="-285750">
              <a:spcBef>
                <a:spcPts val="600"/>
              </a:spcBef>
              <a:spcAft>
                <a:spcPts val="600"/>
              </a:spcAft>
              <a:buFont typeface="Courier New" pitchFamily="49" charset="0"/>
              <a:buChar char="o"/>
            </a:pPr>
            <a:r>
              <a:rPr lang="en-GB" sz="1800" dirty="0">
                <a:effectLst/>
                <a:latin typeface="+mn-lt"/>
              </a:rPr>
              <a:t>The family keeps a tight rein on the architecture, interior design, culture and ambiance of the hotels </a:t>
            </a:r>
            <a:endParaRPr lang="en-GB" dirty="0">
              <a:latin typeface="+mn-lt"/>
            </a:endParaRPr>
          </a:p>
          <a:p>
            <a:pPr marL="285750" lvl="1" indent="-285750">
              <a:spcBef>
                <a:spcPts val="600"/>
              </a:spcBef>
              <a:spcAft>
                <a:spcPts val="600"/>
              </a:spcAft>
              <a:buFont typeface="Courier New" pitchFamily="49" charset="0"/>
              <a:buChar char="o"/>
            </a:pPr>
            <a:endParaRPr lang="en-US" dirty="0"/>
          </a:p>
        </p:txBody>
      </p:sp>
      <p:sp>
        <p:nvSpPr>
          <p:cNvPr id="5" name="Title 1"/>
          <p:cNvSpPr>
            <a:spLocks noGrp="1"/>
          </p:cNvSpPr>
          <p:nvPr>
            <p:ph type="title"/>
          </p:nvPr>
        </p:nvSpPr>
        <p:spPr>
          <a:xfrm>
            <a:off x="838200" y="304800"/>
            <a:ext cx="8305800" cy="609600"/>
          </a:xfrm>
        </p:spPr>
        <p:txBody>
          <a:bodyPr/>
          <a:lstStyle/>
          <a:p>
            <a:r>
              <a:rPr lang="en-US" dirty="0"/>
              <a:t>Case Study: The </a:t>
            </a:r>
            <a:r>
              <a:rPr lang="en-US" dirty="0" err="1"/>
              <a:t>Lopesan</a:t>
            </a:r>
            <a:r>
              <a:rPr lang="en-US" dirty="0"/>
              <a:t> Group, Gran </a:t>
            </a:r>
            <a:r>
              <a:rPr lang="en-US" dirty="0" err="1"/>
              <a:t>Canaria</a:t>
            </a:r>
            <a:r>
              <a:rPr lang="en-US" dirty="0"/>
              <a:t>, Spain</a:t>
            </a:r>
            <a:br>
              <a:rPr lang="en-US"/>
            </a:b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958" y="2132766"/>
            <a:ext cx="3200400" cy="3807322"/>
          </a:xfrm>
          <a:prstGeom prst="rect">
            <a:avLst/>
          </a:prstGeom>
        </p:spPr>
      </p:pic>
    </p:spTree>
    <p:extLst>
      <p:ext uri="{BB962C8B-B14F-4D97-AF65-F5344CB8AC3E}">
        <p14:creationId xmlns:p14="http://schemas.microsoft.com/office/powerpoint/2010/main" val="91656088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a:t>Topics Covered</a:t>
            </a:r>
          </a:p>
        </p:txBody>
      </p:sp>
      <p:sp>
        <p:nvSpPr>
          <p:cNvPr id="4" name="Content Placeholder 3"/>
          <p:cNvSpPr>
            <a:spLocks noGrp="1"/>
          </p:cNvSpPr>
          <p:nvPr>
            <p:ph idx="1"/>
          </p:nvPr>
        </p:nvSpPr>
        <p:spPr>
          <a:xfrm>
            <a:off x="1371600" y="1295400"/>
            <a:ext cx="6934200" cy="5334000"/>
          </a:xfrm>
        </p:spPr>
        <p:txBody>
          <a:bodyPr/>
          <a:lstStyle/>
          <a:p>
            <a:pPr>
              <a:buFont typeface="Courier New" pitchFamily="49" charset="0"/>
              <a:buChar char="o"/>
            </a:pPr>
            <a:r>
              <a:rPr lang="en-CA" b="0" dirty="0"/>
              <a:t>Customer service defined</a:t>
            </a:r>
            <a:endParaRPr lang="en-US" b="0" dirty="0"/>
          </a:p>
          <a:p>
            <a:pPr>
              <a:buFont typeface="Courier New" pitchFamily="49" charset="0"/>
              <a:buChar char="o"/>
            </a:pPr>
            <a:r>
              <a:rPr lang="en-CA" b="0" dirty="0"/>
              <a:t>A history of customer service </a:t>
            </a:r>
            <a:endParaRPr lang="en-US" b="0" dirty="0"/>
          </a:p>
          <a:p>
            <a:pPr>
              <a:buFont typeface="Courier New" pitchFamily="49" charset="0"/>
              <a:buChar char="o"/>
            </a:pPr>
            <a:r>
              <a:rPr lang="en-CA" b="0" dirty="0"/>
              <a:t>The role of customer service</a:t>
            </a:r>
          </a:p>
          <a:p>
            <a:pPr lvl="1">
              <a:buFont typeface="Arial" pitchFamily="34" charset="0"/>
              <a:buChar char="•"/>
            </a:pPr>
            <a:r>
              <a:rPr lang="en-CA" b="0" dirty="0"/>
              <a:t>Unique characteristics of services</a:t>
            </a:r>
            <a:endParaRPr lang="en-US" b="0" dirty="0"/>
          </a:p>
          <a:p>
            <a:pPr lvl="1">
              <a:buFont typeface="Arial" pitchFamily="34" charset="0"/>
              <a:buChar char="•"/>
            </a:pPr>
            <a:r>
              <a:rPr lang="en-CA" b="0" dirty="0"/>
              <a:t>Services marketing triangle</a:t>
            </a:r>
            <a:endParaRPr lang="en-US" b="0" dirty="0"/>
          </a:p>
          <a:p>
            <a:pPr lvl="1">
              <a:buFont typeface="Arial" pitchFamily="34" charset="0"/>
              <a:buChar char="•"/>
            </a:pPr>
            <a:r>
              <a:rPr lang="en-CA" b="0" dirty="0"/>
              <a:t>The services marketing mix </a:t>
            </a:r>
            <a:endParaRPr lang="en-US" b="0" dirty="0"/>
          </a:p>
          <a:p>
            <a:pPr>
              <a:buFont typeface="Courier New" pitchFamily="49" charset="0"/>
              <a:buChar char="o"/>
            </a:pPr>
            <a:r>
              <a:rPr lang="en-CA" b="0" dirty="0"/>
              <a:t>Customer service in tourism and hospitality</a:t>
            </a:r>
            <a:endParaRPr lang="en-US" b="0" dirty="0"/>
          </a:p>
        </p:txBody>
      </p:sp>
    </p:spTree>
    <p:extLst>
      <p:ext uri="{BB962C8B-B14F-4D97-AF65-F5344CB8AC3E}">
        <p14:creationId xmlns:p14="http://schemas.microsoft.com/office/powerpoint/2010/main" val="371224313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609600"/>
          </a:xfrm>
        </p:spPr>
        <p:txBody>
          <a:bodyPr/>
          <a:lstStyle/>
          <a:p>
            <a:pPr algn="ctr"/>
            <a:r>
              <a:rPr lang="en-US" dirty="0"/>
              <a:t>‘At Your Service Spotlight’: Walt Disney – a legacy of customer service</a:t>
            </a:r>
            <a:br>
              <a:rPr lang="en-US" dirty="0"/>
            </a:br>
            <a:endParaRPr lang="en-US" sz="2000" dirty="0"/>
          </a:p>
        </p:txBody>
      </p:sp>
      <p:sp>
        <p:nvSpPr>
          <p:cNvPr id="4" name="Rectangle 3"/>
          <p:cNvSpPr/>
          <p:nvPr/>
        </p:nvSpPr>
        <p:spPr>
          <a:xfrm>
            <a:off x="990600" y="1621095"/>
            <a:ext cx="8001000" cy="7294305"/>
          </a:xfrm>
          <a:prstGeom prst="rect">
            <a:avLst/>
          </a:prstGeom>
        </p:spPr>
        <p:txBody>
          <a:bodyPr wrap="square">
            <a:spAutoFit/>
          </a:bodyPr>
          <a:lstStyle/>
          <a:p>
            <a:r>
              <a:rPr lang="en-US" i="1" dirty="0"/>
              <a:t>Disneyland is a work of love. We didn’t go into Disneyland just with the idea of making money’.</a:t>
            </a:r>
            <a:endParaRPr lang="en-US" dirty="0"/>
          </a:p>
          <a:p>
            <a:endParaRPr lang="en-US" dirty="0"/>
          </a:p>
          <a:p>
            <a:pPr marL="285750" indent="-285750">
              <a:buFont typeface="Courier New" pitchFamily="49" charset="0"/>
              <a:buChar char="o"/>
            </a:pPr>
            <a:r>
              <a:rPr lang="en-US" dirty="0"/>
              <a:t>Walt’s personal philosophy (values, morals, religious beliefs, creative goals, innate psychographic awareness)</a:t>
            </a:r>
          </a:p>
          <a:p>
            <a:pPr marL="285750" indent="-285750">
              <a:buFont typeface="Courier New" pitchFamily="49" charset="0"/>
              <a:buChar char="o"/>
            </a:pPr>
            <a:endParaRPr lang="en-US" dirty="0"/>
          </a:p>
          <a:p>
            <a:pPr marL="285750" indent="-285750">
              <a:buFont typeface="Courier New" pitchFamily="49" charset="0"/>
              <a:buChar char="o"/>
            </a:pPr>
            <a:r>
              <a:rPr lang="en-US" dirty="0"/>
              <a:t>The company still holds true to his basic beliefs – and has diversified to incorporate cruises, TV channels, film studios and a training institute </a:t>
            </a:r>
          </a:p>
          <a:p>
            <a:endParaRPr lang="en-US" dirty="0"/>
          </a:p>
          <a:p>
            <a:pPr marL="285750" indent="-285750">
              <a:buFont typeface="Courier New" pitchFamily="49" charset="0"/>
              <a:buChar char="o"/>
            </a:pPr>
            <a:r>
              <a:rPr lang="en-US" dirty="0"/>
              <a:t>Commitment to customers  - a focus on the guest experience rather than traditional business efficiencies</a:t>
            </a:r>
          </a:p>
          <a:p>
            <a:pPr marL="285750" indent="-285750">
              <a:buFont typeface="Courier New" pitchFamily="49" charset="0"/>
              <a:buChar char="o"/>
            </a:pPr>
            <a:endParaRPr lang="en-US" dirty="0"/>
          </a:p>
          <a:p>
            <a:pPr marL="285750" indent="-285750">
              <a:buFont typeface="Courier New" pitchFamily="49" charset="0"/>
              <a:buChar char="o"/>
            </a:pPr>
            <a:r>
              <a:rPr lang="en-US" dirty="0"/>
              <a:t>Disney was hit hard by the pandemic</a:t>
            </a:r>
          </a:p>
          <a:p>
            <a:r>
              <a:rPr lang="en-US" dirty="0"/>
              <a:t> but guest satisfaction scores were </a:t>
            </a:r>
          </a:p>
          <a:p>
            <a:r>
              <a:rPr lang="en-US" dirty="0"/>
              <a:t>higher after re-opening than before.</a:t>
            </a:r>
          </a:p>
          <a:p>
            <a:endParaRPr lang="en-US" dirty="0"/>
          </a:p>
          <a:p>
            <a:r>
              <a:rPr lang="en-US" dirty="0"/>
              <a:t>In December 2021, Disney elected a </a:t>
            </a:r>
          </a:p>
          <a:p>
            <a:r>
              <a:rPr lang="en-US" dirty="0"/>
              <a:t>woman to chair its board – Susan Arnold</a:t>
            </a:r>
          </a:p>
          <a:p>
            <a:r>
              <a:rPr lang="en-US" dirty="0"/>
              <a:t> – for the first time in its 98-year history. </a:t>
            </a:r>
          </a:p>
          <a:p>
            <a:endParaRPr lang="en-US" dirty="0"/>
          </a:p>
          <a:p>
            <a:r>
              <a:rPr lang="en-US" dirty="0"/>
              <a:t> </a:t>
            </a:r>
          </a:p>
          <a:p>
            <a:pPr marL="285750" indent="-285750">
              <a:buFont typeface="Courier New" pitchFamily="49" charset="0"/>
              <a:buChar char="o"/>
            </a:pPr>
            <a:endParaRPr lang="en-US" dirty="0"/>
          </a:p>
          <a:p>
            <a:endParaRPr lang="en-US" dirty="0"/>
          </a:p>
          <a:p>
            <a:endParaRPr lang="en-US" dirty="0"/>
          </a:p>
          <a:p>
            <a:endParaRPr lang="en-US" dirty="0"/>
          </a:p>
          <a:p>
            <a:endParaRPr lang="en-US" dirty="0"/>
          </a:p>
        </p:txBody>
      </p:sp>
      <p:pic>
        <p:nvPicPr>
          <p:cNvPr id="3076" name="Picture 4" descr="C:\Users\Karen\Downloads\HKDisney_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72000"/>
            <a:ext cx="2667000" cy="210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80822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58000" cy="609600"/>
          </a:xfrm>
        </p:spPr>
        <p:txBody>
          <a:bodyPr/>
          <a:lstStyle/>
          <a:p>
            <a:pPr algn="ctr"/>
            <a:r>
              <a:rPr lang="en-US" dirty="0"/>
              <a:t>Customer service</a:t>
            </a:r>
          </a:p>
        </p:txBody>
      </p:sp>
      <p:sp>
        <p:nvSpPr>
          <p:cNvPr id="4" name="Rectangle 3"/>
          <p:cNvSpPr/>
          <p:nvPr/>
        </p:nvSpPr>
        <p:spPr>
          <a:xfrm>
            <a:off x="1219200" y="1219200"/>
            <a:ext cx="7543800" cy="320087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dirty="0"/>
              <a:t>Many attempts have been made to define customer service</a:t>
            </a:r>
          </a:p>
          <a:p>
            <a:pPr marL="285750" indent="-285750">
              <a:spcBef>
                <a:spcPts val="600"/>
              </a:spcBef>
              <a:spcAft>
                <a:spcPts val="600"/>
              </a:spcAft>
              <a:buFont typeface="Courier New" pitchFamily="49" charset="0"/>
              <a:buChar char="o"/>
            </a:pPr>
            <a:r>
              <a:rPr lang="en-US" dirty="0"/>
              <a:t>The definition used in this book is as follows:</a:t>
            </a:r>
          </a:p>
          <a:p>
            <a:pPr>
              <a:spcBef>
                <a:spcPts val="600"/>
              </a:spcBef>
              <a:spcAft>
                <a:spcPts val="600"/>
              </a:spcAft>
            </a:pPr>
            <a:r>
              <a:rPr lang="en-US" i="1" dirty="0"/>
              <a:t>“Customer service is the practice of delivering products and services to both internal and external customers via the efforts of employees or through the provision of an appropriate </a:t>
            </a:r>
            <a:r>
              <a:rPr lang="en-US" i="1" dirty="0" err="1"/>
              <a:t>servicescape</a:t>
            </a:r>
            <a:r>
              <a:rPr lang="en-US" i="1" dirty="0"/>
              <a:t>.”</a:t>
            </a:r>
            <a:endParaRPr lang="en-US" dirty="0"/>
          </a:p>
          <a:p>
            <a:pPr marL="285750" indent="-285750">
              <a:spcBef>
                <a:spcPts val="600"/>
              </a:spcBef>
              <a:spcAft>
                <a:spcPts val="600"/>
              </a:spcAft>
              <a:buFont typeface="Courier New" pitchFamily="49" charset="0"/>
              <a:buChar char="o"/>
            </a:pPr>
            <a:r>
              <a:rPr lang="en-US" dirty="0"/>
              <a:t>It acknowledges that customer service is more that interaction between employees and customers</a:t>
            </a:r>
          </a:p>
          <a:p>
            <a:pPr marL="285750" indent="-285750">
              <a:spcBef>
                <a:spcPts val="600"/>
              </a:spcBef>
              <a:spcAft>
                <a:spcPts val="600"/>
              </a:spcAft>
              <a:buFont typeface="Courier New" pitchFamily="49" charset="0"/>
              <a:buChar char="o"/>
            </a:pPr>
            <a:r>
              <a:rPr lang="en-US" dirty="0"/>
              <a:t>It also relates to the physical infrastructure or the hospitality ‘</a:t>
            </a:r>
            <a:r>
              <a:rPr lang="en-US" dirty="0" err="1"/>
              <a:t>servicescape</a:t>
            </a:r>
            <a:r>
              <a:rPr lang="en-US" dirty="0"/>
              <a:t>’</a:t>
            </a:r>
          </a:p>
        </p:txBody>
      </p:sp>
    </p:spTree>
    <p:extLst>
      <p:ext uri="{BB962C8B-B14F-4D97-AF65-F5344CB8AC3E}">
        <p14:creationId xmlns:p14="http://schemas.microsoft.com/office/powerpoint/2010/main" val="67324421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a:t>History of customer service</a:t>
            </a:r>
          </a:p>
        </p:txBody>
      </p:sp>
      <p:sp>
        <p:nvSpPr>
          <p:cNvPr id="4" name="Rectangle 3"/>
          <p:cNvSpPr/>
          <p:nvPr/>
        </p:nvSpPr>
        <p:spPr>
          <a:xfrm>
            <a:off x="1066800" y="1295400"/>
            <a:ext cx="7929716" cy="5478423"/>
          </a:xfrm>
          <a:prstGeom prst="rect">
            <a:avLst/>
          </a:prstGeom>
        </p:spPr>
        <p:txBody>
          <a:bodyPr wrap="square">
            <a:spAutoFit/>
          </a:bodyPr>
          <a:lstStyle/>
          <a:p>
            <a:pPr>
              <a:spcBef>
                <a:spcPts val="600"/>
              </a:spcBef>
            </a:pPr>
            <a:endParaRPr lang="en-US" sz="1200" dirty="0"/>
          </a:p>
          <a:p>
            <a:pPr marL="342900" indent="-342900">
              <a:spcBef>
                <a:spcPts val="600"/>
              </a:spcBef>
              <a:spcAft>
                <a:spcPts val="600"/>
              </a:spcAft>
              <a:buFont typeface="Courier New" pitchFamily="49" charset="0"/>
              <a:buChar char="o"/>
            </a:pPr>
            <a:r>
              <a:rPr lang="en-US" sz="2000" dirty="0"/>
              <a:t>1800s Craftsman economy</a:t>
            </a:r>
          </a:p>
          <a:p>
            <a:pPr marL="800100" lvl="1" indent="-342900">
              <a:spcBef>
                <a:spcPts val="600"/>
              </a:spcBef>
              <a:spcAft>
                <a:spcPts val="600"/>
              </a:spcAft>
              <a:buFont typeface="Courier New" pitchFamily="49" charset="0"/>
              <a:buChar char="o"/>
            </a:pPr>
            <a:r>
              <a:rPr lang="en-US" sz="2000" dirty="0"/>
              <a:t>Business owners also frontline employees </a:t>
            </a:r>
          </a:p>
          <a:p>
            <a:pPr marL="800100" lvl="1" indent="-342900">
              <a:spcBef>
                <a:spcPts val="600"/>
              </a:spcBef>
              <a:spcAft>
                <a:spcPts val="600"/>
              </a:spcAft>
              <a:buFont typeface="Courier New" pitchFamily="49" charset="0"/>
              <a:buChar char="o"/>
            </a:pPr>
            <a:r>
              <a:rPr lang="en-US" sz="2000" dirty="0"/>
              <a:t>Customized orders </a:t>
            </a:r>
          </a:p>
          <a:p>
            <a:pPr marL="342900" indent="-342900">
              <a:spcBef>
                <a:spcPts val="600"/>
              </a:spcBef>
              <a:spcAft>
                <a:spcPts val="600"/>
              </a:spcAft>
              <a:buFont typeface="Courier New" pitchFamily="49" charset="0"/>
              <a:buChar char="o"/>
            </a:pPr>
            <a:r>
              <a:rPr lang="en-US" sz="2000" dirty="0"/>
              <a:t>20</a:t>
            </a:r>
            <a:r>
              <a:rPr lang="en-US" sz="2000" baseline="30000" dirty="0"/>
              <a:t>th</a:t>
            </a:r>
            <a:r>
              <a:rPr lang="en-US" sz="2000" dirty="0"/>
              <a:t> century mass production</a:t>
            </a:r>
          </a:p>
          <a:p>
            <a:pPr marL="800100" lvl="1" indent="-342900">
              <a:spcBef>
                <a:spcPts val="600"/>
              </a:spcBef>
              <a:spcAft>
                <a:spcPts val="600"/>
              </a:spcAft>
              <a:buFont typeface="Courier New" pitchFamily="49" charset="0"/>
              <a:buChar char="o"/>
            </a:pPr>
            <a:r>
              <a:rPr lang="en-US" sz="2000" dirty="0"/>
              <a:t>Less individualized  service</a:t>
            </a:r>
          </a:p>
          <a:p>
            <a:pPr marL="800100" lvl="1" indent="-342900">
              <a:spcBef>
                <a:spcPts val="600"/>
              </a:spcBef>
              <a:spcAft>
                <a:spcPts val="600"/>
              </a:spcAft>
              <a:buFont typeface="Courier New" pitchFamily="49" charset="0"/>
              <a:buChar char="o"/>
            </a:pPr>
            <a:r>
              <a:rPr lang="en-US" sz="2000" dirty="0"/>
              <a:t>Post WWII demand: Power of suppliers surpasses that of consumers</a:t>
            </a:r>
          </a:p>
          <a:p>
            <a:pPr marL="800100" lvl="1" indent="-342900">
              <a:spcBef>
                <a:spcPts val="600"/>
              </a:spcBef>
              <a:spcAft>
                <a:spcPts val="600"/>
              </a:spcAft>
              <a:buFont typeface="Courier New" pitchFamily="49" charset="0"/>
              <a:buChar char="o"/>
            </a:pPr>
            <a:r>
              <a:rPr lang="en-US" sz="2000" dirty="0"/>
              <a:t>1970s: Western manufacturers compete with Asia </a:t>
            </a:r>
          </a:p>
          <a:p>
            <a:pPr marL="800100" lvl="1" indent="-342900">
              <a:spcBef>
                <a:spcPts val="600"/>
              </a:spcBef>
              <a:spcAft>
                <a:spcPts val="600"/>
              </a:spcAft>
              <a:buFont typeface="Courier New" pitchFamily="49" charset="0"/>
              <a:buChar char="o"/>
            </a:pPr>
            <a:r>
              <a:rPr lang="en-US" sz="2000" dirty="0"/>
              <a:t>1990sL Suppliers more selective </a:t>
            </a:r>
          </a:p>
          <a:p>
            <a:pPr marL="739775" indent="-342900">
              <a:spcBef>
                <a:spcPts val="600"/>
              </a:spcBef>
              <a:spcAft>
                <a:spcPts val="600"/>
              </a:spcAft>
              <a:buSzPct val="80000"/>
              <a:buFont typeface="Courier New" pitchFamily="49" charset="0"/>
              <a:buChar char="o"/>
            </a:pPr>
            <a:r>
              <a:rPr lang="en-US" sz="2000" dirty="0"/>
              <a:t>Present day: Shift to service economy</a:t>
            </a:r>
          </a:p>
          <a:p>
            <a:pPr marL="800100" lvl="1" indent="-342900">
              <a:spcBef>
                <a:spcPts val="600"/>
              </a:spcBef>
              <a:spcAft>
                <a:spcPts val="600"/>
              </a:spcAft>
              <a:buFont typeface="Courier New" pitchFamily="49" charset="0"/>
              <a:buChar char="o"/>
            </a:pPr>
            <a:endParaRPr lang="en-US" sz="2000" dirty="0"/>
          </a:p>
          <a:p>
            <a:pPr lvl="1">
              <a:spcBef>
                <a:spcPts val="0"/>
              </a:spcBef>
              <a:spcAft>
                <a:spcPts val="0"/>
              </a:spcAft>
            </a:pPr>
            <a:endParaRPr lang="en-US" dirty="0"/>
          </a:p>
        </p:txBody>
      </p:sp>
    </p:spTree>
    <p:extLst>
      <p:ext uri="{BB962C8B-B14F-4D97-AF65-F5344CB8AC3E}">
        <p14:creationId xmlns:p14="http://schemas.microsoft.com/office/powerpoint/2010/main" val="109385698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305800" cy="609600"/>
          </a:xfrm>
        </p:spPr>
        <p:txBody>
          <a:bodyPr/>
          <a:lstStyle/>
          <a:p>
            <a:pPr algn="ctr"/>
            <a:r>
              <a:rPr lang="en-US" dirty="0"/>
              <a:t>Reasons companies may not provide excellent customer service include….</a:t>
            </a:r>
          </a:p>
        </p:txBody>
      </p:sp>
      <p:sp>
        <p:nvSpPr>
          <p:cNvPr id="4" name="Rectangle 3"/>
          <p:cNvSpPr/>
          <p:nvPr/>
        </p:nvSpPr>
        <p:spPr>
          <a:xfrm>
            <a:off x="990600" y="1219200"/>
            <a:ext cx="8153400" cy="1631216"/>
          </a:xfrm>
          <a:prstGeom prst="rect">
            <a:avLst/>
          </a:prstGeom>
        </p:spPr>
        <p:txBody>
          <a:bodyPr wrap="square">
            <a:spAutoFit/>
          </a:bodyPr>
          <a:lstStyle/>
          <a:p>
            <a:pPr marL="285750" indent="-285750">
              <a:spcBef>
                <a:spcPts val="600"/>
              </a:spcBef>
              <a:spcAft>
                <a:spcPts val="600"/>
              </a:spcAft>
              <a:buFont typeface="Courier New" pitchFamily="49" charset="0"/>
              <a:buChar char="o"/>
            </a:pPr>
            <a:r>
              <a:rPr lang="en-US" sz="2000" dirty="0">
                <a:solidFill>
                  <a:srgbClr val="000000"/>
                </a:solidFill>
              </a:rPr>
              <a:t>Companies wrongly believe they are providing service excellence</a:t>
            </a:r>
          </a:p>
          <a:p>
            <a:pPr marL="285750" indent="-285750">
              <a:spcBef>
                <a:spcPts val="600"/>
              </a:spcBef>
              <a:spcAft>
                <a:spcPts val="600"/>
              </a:spcAft>
              <a:buFont typeface="Courier New" pitchFamily="49" charset="0"/>
              <a:buChar char="o"/>
            </a:pPr>
            <a:r>
              <a:rPr lang="en-US" sz="2000" dirty="0">
                <a:solidFill>
                  <a:srgbClr val="000000"/>
                </a:solidFill>
              </a:rPr>
              <a:t>Organizations don’t understand the significance of customer service</a:t>
            </a:r>
          </a:p>
          <a:p>
            <a:pPr marL="285750" indent="-285750">
              <a:spcBef>
                <a:spcPts val="600"/>
              </a:spcBef>
              <a:spcAft>
                <a:spcPts val="600"/>
              </a:spcAft>
              <a:buFont typeface="Courier New" pitchFamily="49" charset="0"/>
              <a:buChar char="o"/>
            </a:pPr>
            <a:r>
              <a:rPr lang="en-US" sz="2000" dirty="0">
                <a:solidFill>
                  <a:srgbClr val="000000"/>
                </a:solidFill>
              </a:rPr>
              <a:t>Companies don’t know how to deliver consistent, high quality customer service on an on-going basis</a:t>
            </a:r>
          </a:p>
        </p:txBody>
      </p:sp>
      <p:pic>
        <p:nvPicPr>
          <p:cNvPr id="5" name="Picture 2" descr="A graph showing that shows companies think they are offering superior customer service percent of the time, while customers feel they are receiving excellent customer service 8 percent of the tim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3157" y="2895600"/>
            <a:ext cx="7974643"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6472"/>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609600"/>
          </a:xfrm>
        </p:spPr>
        <p:txBody>
          <a:bodyPr/>
          <a:lstStyle/>
          <a:p>
            <a:pPr algn="ctr"/>
            <a:r>
              <a:rPr lang="en-US" dirty="0"/>
              <a:t>Snapshot: Customer service at the Augusta Masters</a:t>
            </a:r>
            <a:br>
              <a:rPr lang="en-US" sz="2000" dirty="0"/>
            </a:br>
            <a:endParaRPr lang="en-US" sz="2000" dirty="0"/>
          </a:p>
        </p:txBody>
      </p:sp>
      <p:sp>
        <p:nvSpPr>
          <p:cNvPr id="3" name="Content Placeholder 2"/>
          <p:cNvSpPr>
            <a:spLocks noGrp="1"/>
          </p:cNvSpPr>
          <p:nvPr>
            <p:ph idx="1"/>
          </p:nvPr>
        </p:nvSpPr>
        <p:spPr>
          <a:xfrm>
            <a:off x="1371600" y="1219200"/>
            <a:ext cx="6934200" cy="4953000"/>
          </a:xfrm>
        </p:spPr>
        <p:txBody>
          <a:bodyPr/>
          <a:lstStyle/>
          <a:p>
            <a:pPr marL="0" indent="0" algn="ctr">
              <a:buNone/>
            </a:pPr>
            <a:r>
              <a:rPr lang="en-US" sz="1800" b="0" i="1" dirty="0"/>
              <a:t>‘In the race for excellence, there is no finishing line’. </a:t>
            </a:r>
          </a:p>
          <a:p>
            <a:pPr algn="ctr"/>
            <a:endParaRPr lang="en-US" b="0" i="1" dirty="0"/>
          </a:p>
        </p:txBody>
      </p:sp>
      <p:pic>
        <p:nvPicPr>
          <p:cNvPr id="1026" name="Picture 2" descr="C:\Users\Karen\AppData\Local\Microsoft\Windows\Temporary Internet Files\Content.IE5\EH852AR9\Clifford Roberts 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091702"/>
            <a:ext cx="2680748" cy="2596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8148" y="1737360"/>
            <a:ext cx="8077200" cy="3816429"/>
          </a:xfrm>
          <a:prstGeom prst="rect">
            <a:avLst/>
          </a:prstGeom>
        </p:spPr>
        <p:txBody>
          <a:bodyPr wrap="square">
            <a:spAutoFit/>
          </a:bodyPr>
          <a:lstStyle/>
          <a:p>
            <a:pPr>
              <a:spcBef>
                <a:spcPts val="600"/>
              </a:spcBef>
              <a:spcAft>
                <a:spcPts val="600"/>
              </a:spcAft>
            </a:pPr>
            <a:r>
              <a:rPr lang="en-US" dirty="0"/>
              <a:t>Many key features of professional golf tournaments introduced in Augusta </a:t>
            </a:r>
          </a:p>
          <a:p>
            <a:pPr marL="285750" indent="-285750">
              <a:spcBef>
                <a:spcPts val="600"/>
              </a:spcBef>
              <a:spcAft>
                <a:spcPts val="600"/>
              </a:spcAft>
              <a:buFont typeface="Courier New" pitchFamily="49" charset="0"/>
              <a:buChar char="o"/>
            </a:pPr>
            <a:r>
              <a:rPr lang="en-US" dirty="0"/>
              <a:t>Focus on serving ‘Patrons’ and was the ‘first’ in many areas:</a:t>
            </a:r>
          </a:p>
          <a:p>
            <a:pPr marL="742950" lvl="1" indent="-285750">
              <a:spcBef>
                <a:spcPts val="600"/>
              </a:spcBef>
              <a:spcAft>
                <a:spcPts val="600"/>
              </a:spcAft>
              <a:buFont typeface="Arial" pitchFamily="34" charset="0"/>
              <a:buChar char="•"/>
            </a:pPr>
            <a:r>
              <a:rPr lang="en-US" dirty="0"/>
              <a:t>Bleachers, rope galleries, closed circuit TV, on-course scoreboards </a:t>
            </a:r>
          </a:p>
          <a:p>
            <a:pPr marL="742950" lvl="1" indent="-285750">
              <a:spcBef>
                <a:spcPts val="600"/>
              </a:spcBef>
              <a:spcAft>
                <a:spcPts val="600"/>
              </a:spcAft>
              <a:buFont typeface="Arial" pitchFamily="34" charset="0"/>
              <a:buChar char="•"/>
            </a:pPr>
            <a:r>
              <a:rPr lang="en-US" dirty="0"/>
              <a:t>Picnicking grounds, plenty of lavatories</a:t>
            </a:r>
          </a:p>
          <a:p>
            <a:pPr marL="742950" lvl="1" indent="-285750">
              <a:spcBef>
                <a:spcPts val="600"/>
              </a:spcBef>
              <a:spcAft>
                <a:spcPts val="600"/>
              </a:spcAft>
              <a:buFont typeface="Arial" pitchFamily="34" charset="0"/>
              <a:buChar char="•"/>
            </a:pPr>
            <a:r>
              <a:rPr lang="en-US" dirty="0"/>
              <a:t>Great value food – </a:t>
            </a:r>
          </a:p>
          <a:p>
            <a:pPr marL="285750" indent="-285750">
              <a:spcBef>
                <a:spcPts val="600"/>
              </a:spcBef>
              <a:spcAft>
                <a:spcPts val="600"/>
              </a:spcAft>
              <a:buFont typeface="Arial" pitchFamily="34" charset="0"/>
              <a:buChar char="•"/>
            </a:pPr>
            <a:r>
              <a:rPr lang="en-US" dirty="0"/>
              <a:t>Still the competition by which others are judged</a:t>
            </a:r>
          </a:p>
          <a:p>
            <a:pPr marL="742950" lvl="1" indent="-285750">
              <a:spcBef>
                <a:spcPts val="600"/>
              </a:spcBef>
              <a:spcAft>
                <a:spcPts val="600"/>
              </a:spcAft>
              <a:buFont typeface="Arial" pitchFamily="34" charset="0"/>
              <a:buChar char="•"/>
            </a:pPr>
            <a:r>
              <a:rPr lang="en-US" dirty="0"/>
              <a:t>3,500 staff employed every year</a:t>
            </a:r>
          </a:p>
          <a:p>
            <a:pPr marL="742950" lvl="1" indent="-285750">
              <a:spcBef>
                <a:spcPts val="600"/>
              </a:spcBef>
              <a:spcAft>
                <a:spcPts val="600"/>
              </a:spcAft>
              <a:buFont typeface="Arial" pitchFamily="34" charset="0"/>
              <a:buChar char="•"/>
            </a:pPr>
            <a:r>
              <a:rPr lang="en-US" dirty="0"/>
              <a:t>They look for ‘a special kind of person’</a:t>
            </a:r>
          </a:p>
          <a:p>
            <a:pPr marL="742950" lvl="1" indent="-285750">
              <a:spcBef>
                <a:spcPts val="600"/>
              </a:spcBef>
              <a:spcAft>
                <a:spcPts val="600"/>
              </a:spcAft>
              <a:buFont typeface="Arial" pitchFamily="34" charset="0"/>
              <a:buChar char="•"/>
            </a:pPr>
            <a:r>
              <a:rPr lang="en-US" dirty="0"/>
              <a:t>Clifford’s principles are guiding philosophy</a:t>
            </a:r>
          </a:p>
        </p:txBody>
      </p:sp>
    </p:spTree>
    <p:extLst>
      <p:ext uri="{BB962C8B-B14F-4D97-AF65-F5344CB8AC3E}">
        <p14:creationId xmlns:p14="http://schemas.microsoft.com/office/powerpoint/2010/main" val="312695945"/>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28600"/>
            <a:ext cx="8099322" cy="609600"/>
          </a:xfrm>
        </p:spPr>
        <p:txBody>
          <a:bodyPr/>
          <a:lstStyle/>
          <a:p>
            <a:pPr algn="ctr"/>
            <a:r>
              <a:rPr lang="en-US" dirty="0"/>
              <a:t>Role of customer service</a:t>
            </a:r>
          </a:p>
        </p:txBody>
      </p:sp>
      <p:sp>
        <p:nvSpPr>
          <p:cNvPr id="4" name="Rectangle 3"/>
          <p:cNvSpPr/>
          <p:nvPr/>
        </p:nvSpPr>
        <p:spPr>
          <a:xfrm>
            <a:off x="1187245" y="1219199"/>
            <a:ext cx="7543800" cy="1938992"/>
          </a:xfrm>
          <a:prstGeom prst="rect">
            <a:avLst/>
          </a:prstGeom>
        </p:spPr>
        <p:txBody>
          <a:bodyPr wrap="square">
            <a:spAutoFit/>
          </a:bodyPr>
          <a:lstStyle/>
          <a:p>
            <a:pPr>
              <a:spcBef>
                <a:spcPts val="600"/>
              </a:spcBef>
              <a:spcAft>
                <a:spcPts val="600"/>
              </a:spcAft>
            </a:pPr>
            <a:r>
              <a:rPr lang="en-US" dirty="0"/>
              <a:t>Models to assist in services marketing and management decisions at the strategic and implementation levels: </a:t>
            </a:r>
          </a:p>
          <a:p>
            <a:pPr marL="285750" indent="-285750">
              <a:spcBef>
                <a:spcPts val="600"/>
              </a:spcBef>
              <a:spcAft>
                <a:spcPts val="600"/>
              </a:spcAft>
              <a:buFont typeface="Courier New" pitchFamily="49" charset="0"/>
              <a:buChar char="o"/>
            </a:pPr>
            <a:r>
              <a:rPr lang="en-US" dirty="0"/>
              <a:t>Four unique characteristics of services</a:t>
            </a:r>
          </a:p>
          <a:p>
            <a:pPr marL="285750" indent="-285750">
              <a:spcBef>
                <a:spcPts val="600"/>
              </a:spcBef>
              <a:spcAft>
                <a:spcPts val="600"/>
              </a:spcAft>
              <a:buFont typeface="Courier New" pitchFamily="49" charset="0"/>
              <a:buChar char="o"/>
            </a:pPr>
            <a:r>
              <a:rPr lang="en-US" dirty="0"/>
              <a:t>The services marketing triangle</a:t>
            </a:r>
          </a:p>
          <a:p>
            <a:pPr marL="285750" indent="-285750">
              <a:spcBef>
                <a:spcPts val="600"/>
              </a:spcBef>
              <a:spcAft>
                <a:spcPts val="600"/>
              </a:spcAft>
              <a:buFont typeface="Courier New" pitchFamily="49" charset="0"/>
              <a:buChar char="o"/>
            </a:pPr>
            <a:r>
              <a:rPr lang="en-US" dirty="0"/>
              <a:t>The marketing mix for services</a:t>
            </a:r>
          </a:p>
        </p:txBody>
      </p:sp>
    </p:spTree>
    <p:extLst>
      <p:ext uri="{BB962C8B-B14F-4D97-AF65-F5344CB8AC3E}">
        <p14:creationId xmlns:p14="http://schemas.microsoft.com/office/powerpoint/2010/main" val="57815692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991600" cy="609600"/>
          </a:xfrm>
        </p:spPr>
        <p:txBody>
          <a:bodyPr/>
          <a:lstStyle/>
          <a:p>
            <a:pPr algn="ctr"/>
            <a:r>
              <a:rPr lang="en-US" dirty="0"/>
              <a:t>Unique characteristics of services </a:t>
            </a: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6" y="762000"/>
            <a:ext cx="7924800" cy="625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47528"/>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359</TotalTime>
  <Words>828</Words>
  <Application>Microsoft Macintosh PowerPoint</Application>
  <PresentationFormat>On-screen Show (4:3)</PresentationFormat>
  <Paragraphs>137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Tahoma</vt:lpstr>
      <vt:lpstr>Berrylishious design template</vt:lpstr>
      <vt:lpstr>PowerPoint Presentation</vt:lpstr>
      <vt:lpstr>Topics Covered</vt:lpstr>
      <vt:lpstr>‘At Your Service Spotlight’: Walt Disney – a legacy of customer service </vt:lpstr>
      <vt:lpstr>Customer service</vt:lpstr>
      <vt:lpstr>History of customer service</vt:lpstr>
      <vt:lpstr>Reasons companies may not provide excellent customer service include….</vt:lpstr>
      <vt:lpstr>Snapshot: Customer service at the Augusta Masters </vt:lpstr>
      <vt:lpstr>Role of customer service</vt:lpstr>
      <vt:lpstr>Unique characteristics of services </vt:lpstr>
      <vt:lpstr>The services marketing triangle</vt:lpstr>
      <vt:lpstr>Expanded Marketing Mix for Services</vt:lpstr>
      <vt:lpstr>Additional 3 ‘P’s of Services Marketing </vt:lpstr>
      <vt:lpstr>Customer service in tourism and hospitality</vt:lpstr>
      <vt:lpstr>Customer service superstars </vt:lpstr>
      <vt:lpstr>Common characteristics of organizations that consistently achieve high levels of customer satisfaction </vt:lpstr>
      <vt:lpstr>Case Study: The Lopesan Group, Gran Canaria, Spain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Hudson, Simon</cp:lastModifiedBy>
  <cp:revision>124</cp:revision>
  <cp:lastPrinted>2012-10-22T17:26:30Z</cp:lastPrinted>
  <dcterms:created xsi:type="dcterms:W3CDTF">2012-10-22T00:42:01Z</dcterms:created>
  <dcterms:modified xsi:type="dcterms:W3CDTF">2025-02-11T23:49:35Z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